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64592"/>
            <a:ext cx="115214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02D4E"/>
                </a:solidFill>
              </a:defRPr>
            </a:pPr>
            <a:r>
              <a:t>Capital Migration &amp; Takeout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" y="685800"/>
            <a:ext cx="115214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06C78"/>
                </a:solidFill>
              </a:defRPr>
            </a:pPr>
            <a:r>
              <a:t>Owner/Lender View — staged by Current Position → Transition Path → Outcome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20040" y="960120"/>
            <a:ext cx="2743200" cy="329184"/>
          </a:xfrm>
          <a:prstGeom prst="roundRect">
            <a:avLst/>
          </a:prstGeom>
          <a:solidFill>
            <a:srgbClr val="EBEFF4"/>
          </a:solidFill>
          <a:ln>
            <a:solidFill>
              <a:srgbClr val="B4BE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/>
            </a:pPr>
            <a:r>
              <a:t>Current Position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46120" y="960120"/>
            <a:ext cx="2743200" cy="329184"/>
          </a:xfrm>
          <a:prstGeom prst="roundRect">
            <a:avLst/>
          </a:prstGeom>
          <a:solidFill>
            <a:srgbClr val="DDECFC"/>
          </a:solidFill>
          <a:ln>
            <a:solidFill>
              <a:srgbClr val="B4BE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/>
            </a:pPr>
            <a:r>
              <a:t>Transition Path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172200" y="960120"/>
            <a:ext cx="2743200" cy="329184"/>
          </a:xfrm>
          <a:prstGeom prst="roundRect">
            <a:avLst/>
          </a:prstGeom>
          <a:solidFill>
            <a:srgbClr val="E0F5E6"/>
          </a:solidFill>
          <a:ln>
            <a:solidFill>
              <a:srgbClr val="B4BE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/>
            </a:pPr>
            <a:r>
              <a:t>Outcome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098280" y="960120"/>
            <a:ext cx="2743200" cy="329184"/>
          </a:xfrm>
          <a:prstGeom prst="roundRect">
            <a:avLst/>
          </a:prstGeom>
          <a:solidFill>
            <a:srgbClr val="FFECD6"/>
          </a:solidFill>
          <a:ln>
            <a:solidFill>
              <a:srgbClr val="B4BE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/>
            </a:pPr>
            <a:r>
              <a:t>Funding Gap / Risk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" y="1554480"/>
            <a:ext cx="10972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100">
                <a:solidFill>
                  <a:srgbClr val="102D4E"/>
                </a:solidFill>
              </a:defRPr>
            </a:pPr>
            <a:r>
              <a:t>VD2 – 179u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463040" y="1417320"/>
            <a:ext cx="2926080" cy="1097280"/>
          </a:xfrm>
          <a:prstGeom prst="roundRect">
            <a:avLst/>
          </a:prstGeom>
          <a:solidFill>
            <a:srgbClr val="EBEFF4"/>
          </a:solidFill>
          <a:ln>
            <a:solidFill>
              <a:srgbClr val="AAB4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>
                <a:solidFill>
                  <a:srgbClr val="1E262E"/>
                </a:solidFill>
              </a:defRPr>
            </a:pPr>
            <a:r>
              <a:t>Current Position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Current Debt: $24,762,672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Current Loans: $29,404,055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617720" y="1417320"/>
            <a:ext cx="2926080" cy="1097280"/>
          </a:xfrm>
          <a:prstGeom prst="roundRect">
            <a:avLst/>
          </a:prstGeom>
          <a:solidFill>
            <a:srgbClr val="DDECFC"/>
          </a:solidFill>
          <a:ln>
            <a:solidFill>
              <a:srgbClr val="AAB4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>
                <a:solidFill>
                  <a:srgbClr val="1E262E"/>
                </a:solidFill>
              </a:defRPr>
            </a:pPr>
            <a:r>
              <a:t>Transition Path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FCB finish funding needed: $14,000,000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Roll to HUD: Aug 2025 → Dec 2025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772400" y="1417320"/>
            <a:ext cx="2926080" cy="1097280"/>
          </a:xfrm>
          <a:prstGeom prst="roundRect">
            <a:avLst/>
          </a:prstGeom>
          <a:solidFill>
            <a:srgbClr val="E0F5E6"/>
          </a:solidFill>
          <a:ln>
            <a:solidFill>
              <a:srgbClr val="AAB4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>
                <a:solidFill>
                  <a:srgbClr val="1E262E"/>
                </a:solidFill>
              </a:defRPr>
            </a:pPr>
            <a:r>
              <a:t>Outcome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HUD Takeout Letter: $69,209,000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Refi path de-risks balance sheet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407408" y="1828800"/>
            <a:ext cx="219456" cy="256032"/>
          </a:xfrm>
          <a:prstGeom prst="rightArrow">
            <a:avLst/>
          </a:prstGeom>
          <a:solidFill>
            <a:srgbClr val="78828C"/>
          </a:solidFill>
          <a:ln>
            <a:solidFill>
              <a:srgbClr val="7882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ight Arrow 13"/>
          <p:cNvSpPr/>
          <p:nvPr/>
        </p:nvSpPr>
        <p:spPr>
          <a:xfrm>
            <a:off x="7562088" y="1828800"/>
            <a:ext cx="219456" cy="256032"/>
          </a:xfrm>
          <a:prstGeom prst="rightArrow">
            <a:avLst/>
          </a:prstGeom>
          <a:solidFill>
            <a:srgbClr val="78828C"/>
          </a:solidFill>
          <a:ln>
            <a:solidFill>
              <a:srgbClr val="7882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10835640" y="1600200"/>
            <a:ext cx="1005840" cy="731520"/>
          </a:xfrm>
          <a:prstGeom prst="roundRect">
            <a:avLst/>
          </a:prstGeom>
          <a:solidFill>
            <a:srgbClr val="FFECD6"/>
          </a:solidFill>
          <a:ln>
            <a:solidFill>
              <a:srgbClr val="D2AA8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 b="1"/>
            </a:pPr>
            <a:r>
              <a:t>Gap</a:t>
            </a:r>
            <a:br/>
            <a:r>
              <a:t>$14.0M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0040" y="2880360"/>
            <a:ext cx="10972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100">
                <a:solidFill>
                  <a:srgbClr val="102D4E"/>
                </a:solidFill>
              </a:defRPr>
            </a:pPr>
            <a:r>
              <a:t>NWA – 150u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463040" y="2743200"/>
            <a:ext cx="2926080" cy="1097280"/>
          </a:xfrm>
          <a:prstGeom prst="roundRect">
            <a:avLst/>
          </a:prstGeom>
          <a:solidFill>
            <a:srgbClr val="EBEFF4"/>
          </a:solidFill>
          <a:ln>
            <a:solidFill>
              <a:srgbClr val="AAB4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>
                <a:solidFill>
                  <a:srgbClr val="1E262E"/>
                </a:solidFill>
              </a:defRPr>
            </a:pPr>
            <a:r>
              <a:t>Current Position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Current Debt: $27,188,079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Current Loans: $41,910,313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617720" y="2743200"/>
            <a:ext cx="2926080" cy="1097280"/>
          </a:xfrm>
          <a:prstGeom prst="roundRect">
            <a:avLst/>
          </a:prstGeom>
          <a:solidFill>
            <a:srgbClr val="DDECFC"/>
          </a:solidFill>
          <a:ln>
            <a:solidFill>
              <a:srgbClr val="AAB4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>
                <a:solidFill>
                  <a:srgbClr val="1E262E"/>
                </a:solidFill>
              </a:defRPr>
            </a:pPr>
            <a:r>
              <a:t>Transition Path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P3/P4: Roll to Encore Aug 2026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Roll to HUD Dec 2026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772400" y="2743200"/>
            <a:ext cx="2926080" cy="1097280"/>
          </a:xfrm>
          <a:prstGeom prst="roundRect">
            <a:avLst/>
          </a:prstGeom>
          <a:solidFill>
            <a:srgbClr val="E0F5E6"/>
          </a:solidFill>
          <a:ln>
            <a:solidFill>
              <a:srgbClr val="AAB4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>
                <a:solidFill>
                  <a:srgbClr val="1E262E"/>
                </a:solidFill>
              </a:defRPr>
            </a:pPr>
            <a:r>
              <a:t>Outcome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HUD Takeout Letter: $80,247,000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Staged conversion by phase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4407408" y="3154680"/>
            <a:ext cx="219456" cy="256032"/>
          </a:xfrm>
          <a:prstGeom prst="rightArrow">
            <a:avLst/>
          </a:prstGeom>
          <a:solidFill>
            <a:srgbClr val="78828C"/>
          </a:solidFill>
          <a:ln>
            <a:solidFill>
              <a:srgbClr val="7882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ight Arrow 20"/>
          <p:cNvSpPr/>
          <p:nvPr/>
        </p:nvSpPr>
        <p:spPr>
          <a:xfrm>
            <a:off x="7562088" y="3154680"/>
            <a:ext cx="219456" cy="256032"/>
          </a:xfrm>
          <a:prstGeom prst="rightArrow">
            <a:avLst/>
          </a:prstGeom>
          <a:solidFill>
            <a:srgbClr val="78828C"/>
          </a:solidFill>
          <a:ln>
            <a:solidFill>
              <a:srgbClr val="7882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20040" y="4206240"/>
            <a:ext cx="10972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100">
                <a:solidFill>
                  <a:srgbClr val="102D4E"/>
                </a:solidFill>
              </a:defRPr>
            </a:pPr>
            <a:r>
              <a:t>Plant + Land Bank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463040" y="4069080"/>
            <a:ext cx="2926080" cy="1097280"/>
          </a:xfrm>
          <a:prstGeom prst="roundRect">
            <a:avLst/>
          </a:prstGeom>
          <a:solidFill>
            <a:srgbClr val="EBEFF4"/>
          </a:solidFill>
          <a:ln>
            <a:solidFill>
              <a:srgbClr val="AAB4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>
                <a:solidFill>
                  <a:srgbClr val="1E262E"/>
                </a:solidFill>
              </a:defRPr>
            </a:pPr>
            <a:r>
              <a:t>Current Position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Efficiency LLC Plant Loan: $15M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Land-ready pipeline in place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617720" y="4069080"/>
            <a:ext cx="2926080" cy="1097280"/>
          </a:xfrm>
          <a:prstGeom prst="roundRect">
            <a:avLst/>
          </a:prstGeom>
          <a:solidFill>
            <a:srgbClr val="DDECFC"/>
          </a:solidFill>
          <a:ln>
            <a:solidFill>
              <a:srgbClr val="AAB4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>
                <a:solidFill>
                  <a:srgbClr val="1E262E"/>
                </a:solidFill>
              </a:defRPr>
            </a:pPr>
            <a:r>
              <a:t>Transition Path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Texarkana: 112 doors → Encore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Trails: 308 doors land ready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772400" y="4069080"/>
            <a:ext cx="2926080" cy="1097280"/>
          </a:xfrm>
          <a:prstGeom prst="roundRect">
            <a:avLst/>
          </a:prstGeom>
          <a:solidFill>
            <a:srgbClr val="E0F5E6"/>
          </a:solidFill>
          <a:ln>
            <a:solidFill>
              <a:srgbClr val="AAB4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>
                <a:solidFill>
                  <a:srgbClr val="1E262E"/>
                </a:solidFill>
              </a:defRPr>
            </a:pPr>
            <a:r>
              <a:t>Outcome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Beverly: 460 doors shovel-ready ($0 debt)</a:t>
            </a:r>
          </a:p>
          <a:p>
            <a:pPr>
              <a:defRPr sz="1000">
                <a:solidFill>
                  <a:srgbClr val="1E262E"/>
                </a:solidFill>
              </a:defRPr>
            </a:pPr>
            <a:r>
              <a:t>Providence: 350 doors shovel-ready ($0 debt)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4407408" y="4480560"/>
            <a:ext cx="219456" cy="256032"/>
          </a:xfrm>
          <a:prstGeom prst="rightArrow">
            <a:avLst/>
          </a:prstGeom>
          <a:solidFill>
            <a:srgbClr val="78828C"/>
          </a:solidFill>
          <a:ln>
            <a:solidFill>
              <a:srgbClr val="7882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ight Arrow 26"/>
          <p:cNvSpPr/>
          <p:nvPr/>
        </p:nvSpPr>
        <p:spPr>
          <a:xfrm>
            <a:off x="7562088" y="4480560"/>
            <a:ext cx="219456" cy="256032"/>
          </a:xfrm>
          <a:prstGeom prst="rightArrow">
            <a:avLst/>
          </a:prstGeom>
          <a:solidFill>
            <a:srgbClr val="78828C"/>
          </a:solidFill>
          <a:ln>
            <a:solidFill>
              <a:srgbClr val="7882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320040" y="5623560"/>
            <a:ext cx="11521440" cy="914400"/>
          </a:xfrm>
          <a:prstGeom prst="roundRect">
            <a:avLst/>
          </a:prstGeom>
          <a:solidFill>
            <a:srgbClr val="E6EEF8"/>
          </a:solidFill>
          <a:ln>
            <a:solidFill>
              <a:srgbClr val="AFBE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102D4E"/>
                </a:solidFill>
              </a:defRPr>
            </a:pPr>
            <a:r>
              <a:t>Dashboard KPIs to display on every update:</a:t>
            </a:r>
          </a:p>
          <a:p>
            <a:pPr>
              <a:defRPr sz="1000" b="0">
                <a:solidFill>
                  <a:srgbClr val="1E262E"/>
                </a:solidFill>
              </a:defRPr>
            </a:pPr>
            <a:r>
              <a:t>• Total current debt • Total committed takeout • Shovel-ready doors • Funding gaps • Next decision date/owner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0040" y="6565392"/>
            <a:ext cx="1152144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>
                <a:solidFill>
                  <a:srgbClr val="606C78"/>
                </a:solidFill>
              </a:defRPr>
            </a:pPr>
            <a:r>
              <a:t>Note: Date sequence retained from source slide (2025/2026). Confirm timeline assumptions before external distribution.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