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6F9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20040" y="182880"/>
            <a:ext cx="1152144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600" b="1">
                <a:solidFill>
                  <a:srgbClr val="142D4E"/>
                </a:solidFill>
              </a:defRPr>
            </a:pPr>
            <a:r>
              <a:t>Resortments Operating Wheel (CPA/Accounting-Centered)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" y="68580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5F6973"/>
                </a:solidFill>
              </a:defRPr>
            </a:pPr>
            <a:r>
              <a:t>Closed-loop model: land → build → lease-up → refinance → reinvest</a:t>
            </a:r>
          </a:p>
        </p:txBody>
      </p:sp>
      <p:sp>
        <p:nvSpPr>
          <p:cNvPr id="5" name="Oval 4"/>
          <p:cNvSpPr/>
          <p:nvPr/>
        </p:nvSpPr>
        <p:spPr>
          <a:xfrm>
            <a:off x="4617720" y="2514600"/>
            <a:ext cx="2926080" cy="1508760"/>
          </a:xfrm>
          <a:prstGeom prst="ellipse">
            <a:avLst/>
          </a:prstGeom>
          <a:solidFill>
            <a:srgbClr val="142D4E"/>
          </a:solidFill>
          <a:ln>
            <a:solidFill>
              <a:srgbClr val="142D4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t>CPA + Accounting</a:t>
            </a:r>
            <a:br/>
            <a:r>
              <a:t>Central Control Hub</a:t>
            </a:r>
          </a:p>
          <a:p>
            <a:pPr algn="ctr">
              <a:defRPr sz="1000">
                <a:solidFill>
                  <a:srgbClr val="EBF2FA"/>
                </a:solidFill>
              </a:defRPr>
            </a:pPr>
            <a:r>
              <a:t>Weekly recon | Entity books | Tax + cash controls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914400" y="1325880"/>
            <a:ext cx="3749039" cy="1005840"/>
          </a:xfrm>
          <a:prstGeom prst="roundRect">
            <a:avLst/>
          </a:prstGeom>
          <a:solidFill>
            <a:srgbClr val="E1EFFF"/>
          </a:solidFill>
          <a:ln>
            <a:solidFill>
              <a:srgbClr val="AAB6C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1">
                <a:solidFill>
                  <a:srgbClr val="142D4E"/>
                </a:solidFill>
              </a:defRPr>
            </a:pPr>
            <a:r>
              <a:t>1) Land Division</a:t>
            </a:r>
          </a:p>
          <a:p>
            <a:pPr>
              <a:defRPr sz="919">
                <a:solidFill>
                  <a:srgbClr val="232D37"/>
                </a:solidFill>
              </a:defRPr>
            </a:pPr>
            <a:r>
              <a:t>Source/procure land, approvals, engineering/infrastructure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0" y="1325880"/>
            <a:ext cx="3749039" cy="1005840"/>
          </a:xfrm>
          <a:prstGeom prst="roundRect">
            <a:avLst/>
          </a:prstGeom>
          <a:solidFill>
            <a:srgbClr val="E1F5E8"/>
          </a:solidFill>
          <a:ln>
            <a:solidFill>
              <a:srgbClr val="AAB6C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1">
                <a:solidFill>
                  <a:srgbClr val="142D4E"/>
                </a:solidFill>
              </a:defRPr>
            </a:pPr>
            <a:r>
              <a:t>2) Legal (Acquisition)</a:t>
            </a:r>
          </a:p>
          <a:p>
            <a:pPr>
              <a:defRPr sz="919">
                <a:solidFill>
                  <a:srgbClr val="232D37"/>
                </a:solidFill>
              </a:defRPr>
            </a:pPr>
            <a:r>
              <a:t>Close land, structure entities/contracts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315200" y="1325880"/>
            <a:ext cx="3749039" cy="1005840"/>
          </a:xfrm>
          <a:prstGeom prst="roundRect">
            <a:avLst/>
          </a:prstGeom>
          <a:solidFill>
            <a:srgbClr val="FFEFDA"/>
          </a:solidFill>
          <a:ln>
            <a:solidFill>
              <a:srgbClr val="AAB6C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1">
                <a:solidFill>
                  <a:srgbClr val="142D4E"/>
                </a:solidFill>
              </a:defRPr>
            </a:pPr>
            <a:r>
              <a:t>3) Plant + Logistics</a:t>
            </a:r>
          </a:p>
          <a:p>
            <a:pPr>
              <a:defRPr sz="919">
                <a:solidFill>
                  <a:srgbClr val="232D37"/>
                </a:solidFill>
              </a:defRPr>
            </a:pPr>
            <a:r>
              <a:t>Materials in, modules built, transport to site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914400" y="4526280"/>
            <a:ext cx="3749039" cy="1005840"/>
          </a:xfrm>
          <a:prstGeom prst="roundRect">
            <a:avLst/>
          </a:prstGeom>
          <a:solidFill>
            <a:srgbClr val="ECE7FF"/>
          </a:solidFill>
          <a:ln>
            <a:solidFill>
              <a:srgbClr val="AAB6C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1">
                <a:solidFill>
                  <a:srgbClr val="142D4E"/>
                </a:solidFill>
              </a:defRPr>
            </a:pPr>
            <a:r>
              <a:t>4) Field Execution</a:t>
            </a:r>
          </a:p>
          <a:p>
            <a:pPr>
              <a:defRPr sz="919">
                <a:solidFill>
                  <a:srgbClr val="232D37"/>
                </a:solidFill>
              </a:defRPr>
            </a:pPr>
            <a:r>
              <a:t>Crane set, connect modules, final MEP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657600" y="4526280"/>
            <a:ext cx="3749039" cy="1005840"/>
          </a:xfrm>
          <a:prstGeom prst="roundRect">
            <a:avLst/>
          </a:prstGeom>
          <a:solidFill>
            <a:srgbClr val="FFE5EC"/>
          </a:solidFill>
          <a:ln>
            <a:solidFill>
              <a:srgbClr val="AAB6C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1">
                <a:solidFill>
                  <a:srgbClr val="142D4E"/>
                </a:solidFill>
              </a:defRPr>
            </a:pPr>
            <a:r>
              <a:t>5) Management/Lease-Up</a:t>
            </a:r>
          </a:p>
          <a:p>
            <a:pPr>
              <a:defRPr sz="919">
                <a:solidFill>
                  <a:srgbClr val="232D37"/>
                </a:solidFill>
              </a:defRPr>
            </a:pPr>
            <a:r>
              <a:t>Lease and stabilize to HUD standards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7315200" y="4526280"/>
            <a:ext cx="3749039" cy="1005840"/>
          </a:xfrm>
          <a:prstGeom prst="roundRect">
            <a:avLst/>
          </a:prstGeom>
          <a:solidFill>
            <a:srgbClr val="E6F4F6"/>
          </a:solidFill>
          <a:ln>
            <a:solidFill>
              <a:srgbClr val="AAB6C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1">
                <a:solidFill>
                  <a:srgbClr val="142D4E"/>
                </a:solidFill>
              </a:defRPr>
            </a:pPr>
            <a:r>
              <a:t>6) Legal (Refi) + Reinvest</a:t>
            </a:r>
          </a:p>
          <a:p>
            <a:pPr>
              <a:defRPr sz="919">
                <a:solidFill>
                  <a:srgbClr val="232D37"/>
                </a:solidFill>
              </a:defRPr>
            </a:pPr>
            <a:r>
              <a:t>Close HUD takeout, recycle capital to next land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4572000" y="1664208"/>
            <a:ext cx="640080" cy="182880"/>
          </a:xfrm>
          <a:prstGeom prst="rightArrow">
            <a:avLst/>
          </a:prstGeom>
          <a:solidFill>
            <a:srgbClr val="788291"/>
          </a:solidFill>
          <a:ln>
            <a:solidFill>
              <a:srgbClr val="78829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ight Arrow 12"/>
          <p:cNvSpPr/>
          <p:nvPr/>
        </p:nvSpPr>
        <p:spPr>
          <a:xfrm>
            <a:off x="8229600" y="1664208"/>
            <a:ext cx="640080" cy="182880"/>
          </a:xfrm>
          <a:prstGeom prst="rightArrow">
            <a:avLst/>
          </a:prstGeom>
          <a:solidFill>
            <a:srgbClr val="788291"/>
          </a:solidFill>
          <a:ln>
            <a:solidFill>
              <a:srgbClr val="78829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Down Arrow 13"/>
          <p:cNvSpPr/>
          <p:nvPr/>
        </p:nvSpPr>
        <p:spPr>
          <a:xfrm>
            <a:off x="10927080" y="2331720"/>
            <a:ext cx="182880" cy="1645920"/>
          </a:xfrm>
          <a:prstGeom prst="downArrow">
            <a:avLst/>
          </a:prstGeom>
          <a:solidFill>
            <a:srgbClr val="788291"/>
          </a:solidFill>
          <a:ln>
            <a:solidFill>
              <a:srgbClr val="78829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Left Arrow 14"/>
          <p:cNvSpPr/>
          <p:nvPr/>
        </p:nvSpPr>
        <p:spPr>
          <a:xfrm>
            <a:off x="8229600" y="4892040"/>
            <a:ext cx="640080" cy="182880"/>
          </a:xfrm>
          <a:prstGeom prst="leftArrow">
            <a:avLst/>
          </a:prstGeom>
          <a:solidFill>
            <a:srgbClr val="788291"/>
          </a:solidFill>
          <a:ln>
            <a:solidFill>
              <a:srgbClr val="78829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Left Arrow 15"/>
          <p:cNvSpPr/>
          <p:nvPr/>
        </p:nvSpPr>
        <p:spPr>
          <a:xfrm>
            <a:off x="4572000" y="4892040"/>
            <a:ext cx="640080" cy="182880"/>
          </a:xfrm>
          <a:prstGeom prst="leftArrow">
            <a:avLst/>
          </a:prstGeom>
          <a:solidFill>
            <a:srgbClr val="788291"/>
          </a:solidFill>
          <a:ln>
            <a:solidFill>
              <a:srgbClr val="78829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Up Arrow 16"/>
          <p:cNvSpPr/>
          <p:nvPr/>
        </p:nvSpPr>
        <p:spPr>
          <a:xfrm>
            <a:off x="1097280" y="2331720"/>
            <a:ext cx="182880" cy="1645920"/>
          </a:xfrm>
          <a:prstGeom prst="upArrow">
            <a:avLst/>
          </a:prstGeom>
          <a:solidFill>
            <a:srgbClr val="788291"/>
          </a:solidFill>
          <a:ln>
            <a:solidFill>
              <a:srgbClr val="78829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ounded Rectangle 17"/>
          <p:cNvSpPr/>
          <p:nvPr/>
        </p:nvSpPr>
        <p:spPr>
          <a:xfrm>
            <a:off x="320040" y="5897880"/>
            <a:ext cx="11521440" cy="685800"/>
          </a:xfrm>
          <a:prstGeom prst="roundRect">
            <a:avLst/>
          </a:prstGeom>
          <a:solidFill>
            <a:srgbClr val="E7EEF7"/>
          </a:solidFill>
          <a:ln>
            <a:solidFill>
              <a:srgbClr val="B0BFD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200" b="1">
                <a:solidFill>
                  <a:srgbClr val="142D4E"/>
                </a:solidFill>
              </a:defRPr>
            </a:pPr>
            <a:r>
              <a:t>Board &amp; Leadership Oversight: KPI trends | Risk controls | Capital allocation | Bottleneck removal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