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9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228600"/>
            <a:ext cx="1133856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D4E"/>
                </a:solidFill>
              </a:defRPr>
            </a:pPr>
            <a:r>
              <a:t>Resortments Company Operations Manual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822960"/>
            <a:ext cx="111556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5F6973"/>
                </a:solidFill>
              </a:defRPr>
            </a:pPr>
            <a:r>
              <a:t>Draft Deck v01 — built from Tracy + shared BOS inputs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146304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232D37"/>
                </a:solidFill>
              </a:defRPr>
            </a:pPr>
            <a:r>
              <a:t>Working model: CPA-centered operating wheel with division handoffs, controls, KPI governance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9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228600"/>
            <a:ext cx="1133856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D4E"/>
                </a:solidFill>
              </a:defRPr>
            </a:pPr>
            <a:r>
              <a:t>Table of Contents (Current Draft)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280160"/>
            <a:ext cx="10881360" cy="5029200"/>
          </a:xfrm>
          <a:prstGeom prst="roundRect">
            <a:avLst/>
          </a:prstGeom>
          <a:solidFill>
            <a:srgbClr val="ECF3FA"/>
          </a:solidFill>
          <a:ln>
            <a:solidFill>
              <a:srgbClr val="AFBEC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232D37"/>
                </a:solidFill>
              </a:defRPr>
            </a:pPr>
            <a:r>
              <a:t>01. Operating Wheel &amp; Control System</a:t>
            </a:r>
          </a:p>
          <a:p>
            <a:pPr>
              <a:defRPr sz="1400" b="1">
                <a:solidFill>
                  <a:srgbClr val="232D37"/>
                </a:solidFill>
              </a:defRPr>
            </a:pPr>
            <a:r>
              <a:t>02. Organizational Structure &amp; Roles</a:t>
            </a:r>
          </a:p>
          <a:p>
            <a:pPr>
              <a:defRPr sz="1400" b="1">
                <a:solidFill>
                  <a:srgbClr val="232D37"/>
                </a:solidFill>
              </a:defRPr>
            </a:pPr>
            <a:r>
              <a:t>03. Financial Controls &amp; Approval Matrix</a:t>
            </a:r>
          </a:p>
          <a:p>
            <a:pPr>
              <a:defRPr sz="1400">
                <a:solidFill>
                  <a:srgbClr val="232D37"/>
                </a:solidFill>
              </a:defRPr>
            </a:pPr>
            <a:r>
              <a:t>04. Plant &amp; Automation Transition SOP (next draft)</a:t>
            </a:r>
          </a:p>
          <a:p>
            <a:pPr>
              <a:defRPr sz="1400">
                <a:solidFill>
                  <a:srgbClr val="232D37"/>
                </a:solidFill>
              </a:defRPr>
            </a:pPr>
            <a:r>
              <a:t>05. Development/Construction Workflow (next draft)</a:t>
            </a:r>
          </a:p>
          <a:p>
            <a:pPr>
              <a:defRPr sz="1400">
                <a:solidFill>
                  <a:srgbClr val="232D37"/>
                </a:solidFill>
              </a:defRPr>
            </a:pPr>
            <a:r>
              <a:t>06. Lease-Up, Stabilization, and HUD Refi Workflow (next draft)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9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228600"/>
            <a:ext cx="1133856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D4E"/>
                </a:solidFill>
              </a:defRPr>
            </a:pPr>
            <a:r>
              <a:t>Chapter 01 — Operating Wheel &amp; Control System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1234440"/>
            <a:ext cx="3657600" cy="2377440"/>
          </a:xfrm>
          <a:prstGeom prst="roundRect">
            <a:avLst/>
          </a:prstGeom>
          <a:solidFill>
            <a:srgbClr val="E8F0FA"/>
          </a:solidFill>
          <a:ln>
            <a:solidFill>
              <a:srgbClr val="AAB9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300">
                <a:solidFill>
                  <a:srgbClr val="122D4E"/>
                </a:solidFill>
              </a:defRPr>
            </a:pPr>
            <a:r>
              <a:t>Core Wheel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Land source/procure/approve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Legal close + entity structure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Plant produce modules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Logistics + field set/connect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Management lease-up/stabilize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Legal close HUD/refi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Capital recycled to next land site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389120" y="1234440"/>
            <a:ext cx="3657600" cy="2377440"/>
          </a:xfrm>
          <a:prstGeom prst="roundRect">
            <a:avLst/>
          </a:prstGeom>
          <a:solidFill>
            <a:srgbClr val="E8F0FA"/>
          </a:solidFill>
          <a:ln>
            <a:solidFill>
              <a:srgbClr val="AAB9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300">
                <a:solidFill>
                  <a:srgbClr val="122D4E"/>
                </a:solidFill>
              </a:defRPr>
            </a:pPr>
            <a:r>
              <a:t>Control Hub (Center)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CPA + Accounting at center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Weekly reconciliation cadence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Entity-level books + intercompany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Dev vs Plant vs Mgmt P&amp;L split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Tax impact on major decisions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75320" y="1234440"/>
            <a:ext cx="3429000" cy="2377440"/>
          </a:xfrm>
          <a:prstGeom prst="roundRect">
            <a:avLst/>
          </a:prstGeom>
          <a:solidFill>
            <a:srgbClr val="E8F0FA"/>
          </a:solidFill>
          <a:ln>
            <a:solidFill>
              <a:srgbClr val="AAB9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300">
                <a:solidFill>
                  <a:srgbClr val="122D4E"/>
                </a:solidFill>
              </a:defRPr>
            </a:pPr>
            <a:r>
              <a:t>Governance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Board + exec oversight layer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KPI trend review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Bottleneck removal decisions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Resource allocation shifts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02920" y="3794760"/>
            <a:ext cx="11201400" cy="2468880"/>
          </a:xfrm>
          <a:prstGeom prst="roundRect">
            <a:avLst/>
          </a:prstGeom>
          <a:solidFill>
            <a:srgbClr val="E8F0FA"/>
          </a:solidFill>
          <a:ln>
            <a:solidFill>
              <a:srgbClr val="AAB9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300">
                <a:solidFill>
                  <a:srgbClr val="122D4E"/>
                </a:solidFill>
              </a:defRPr>
            </a:pPr>
            <a:r>
              <a:t>Minimum KPI Stack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Throughput / cycle time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Cost per door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Quality + rework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Lease-up speed + stabilization timing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Refinance readiness + capital efficiency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9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228600"/>
            <a:ext cx="1133856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D4E"/>
                </a:solidFill>
              </a:defRPr>
            </a:pPr>
            <a:r>
              <a:t>Chapter 02 — Organizational Structure &amp; Roles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11480" y="1371600"/>
            <a:ext cx="1783080" cy="3200400"/>
          </a:xfrm>
          <a:prstGeom prst="roundRect">
            <a:avLst/>
          </a:prstGeom>
          <a:solidFill>
            <a:srgbClr val="E6F0FA"/>
          </a:solidFill>
          <a:ln>
            <a:solidFill>
              <a:srgbClr val="AAB6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200">
                <a:solidFill>
                  <a:srgbClr val="122D4E"/>
                </a:solidFill>
              </a:defRPr>
            </a:pPr>
            <a:r>
              <a:t>Land</a:t>
            </a:r>
          </a:p>
          <a:p>
            <a:pPr algn="ctr">
              <a:defRPr sz="950">
                <a:solidFill>
                  <a:srgbClr val="232D37"/>
                </a:solidFill>
              </a:defRPr>
            </a:pPr>
            <a:r>
              <a:t>Pipeline readiness</a:t>
            </a:r>
            <a:br/>
            <a:r>
              <a:t>(source, underwrite, entitle)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359152" y="1371600"/>
            <a:ext cx="1783080" cy="3200400"/>
          </a:xfrm>
          <a:prstGeom prst="roundRect">
            <a:avLst/>
          </a:prstGeom>
          <a:solidFill>
            <a:srgbClr val="F0EBF2"/>
          </a:solidFill>
          <a:ln>
            <a:solidFill>
              <a:srgbClr val="AAB6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200">
                <a:solidFill>
                  <a:srgbClr val="122D4E"/>
                </a:solidFill>
              </a:defRPr>
            </a:pPr>
            <a:r>
              <a:t>Legal</a:t>
            </a:r>
          </a:p>
          <a:p>
            <a:pPr algn="ctr">
              <a:defRPr sz="950">
                <a:solidFill>
                  <a:srgbClr val="232D37"/>
                </a:solidFill>
              </a:defRPr>
            </a:pPr>
            <a:r>
              <a:t>Acquisition close +</a:t>
            </a:r>
            <a:br/>
            <a:r>
              <a:t>entity/contracts + refi close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306824" y="1371600"/>
            <a:ext cx="1783080" cy="3200400"/>
          </a:xfrm>
          <a:prstGeom prst="roundRect">
            <a:avLst/>
          </a:prstGeom>
          <a:solidFill>
            <a:srgbClr val="E6E6FA"/>
          </a:solidFill>
          <a:ln>
            <a:solidFill>
              <a:srgbClr val="AAB6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200">
                <a:solidFill>
                  <a:srgbClr val="122D4E"/>
                </a:solidFill>
              </a:defRPr>
            </a:pPr>
            <a:r>
              <a:t>Plant</a:t>
            </a:r>
          </a:p>
          <a:p>
            <a:pPr algn="ctr">
              <a:defRPr sz="950">
                <a:solidFill>
                  <a:srgbClr val="232D37"/>
                </a:solidFill>
              </a:defRPr>
            </a:pPr>
            <a:r>
              <a:t>Throughput, quality,</a:t>
            </a:r>
            <a:br/>
            <a:r>
              <a:t>automation transition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54496" y="1371600"/>
            <a:ext cx="1783080" cy="3200400"/>
          </a:xfrm>
          <a:prstGeom prst="roundRect">
            <a:avLst/>
          </a:prstGeom>
          <a:solidFill>
            <a:srgbClr val="F0F0F2"/>
          </a:solidFill>
          <a:ln>
            <a:solidFill>
              <a:srgbClr val="AAB6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200">
                <a:solidFill>
                  <a:srgbClr val="122D4E"/>
                </a:solidFill>
              </a:defRPr>
            </a:pPr>
            <a:r>
              <a:t>Logistics</a:t>
            </a:r>
          </a:p>
          <a:p>
            <a:pPr algn="ctr">
              <a:defRPr sz="950">
                <a:solidFill>
                  <a:srgbClr val="232D37"/>
                </a:solidFill>
              </a:defRPr>
            </a:pPr>
            <a:r>
              <a:t>Inbound materials +</a:t>
            </a:r>
            <a:br/>
            <a:r>
              <a:t>outbound module movement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02167" y="1371600"/>
            <a:ext cx="1783080" cy="3200400"/>
          </a:xfrm>
          <a:prstGeom prst="roundRect">
            <a:avLst/>
          </a:prstGeom>
          <a:solidFill>
            <a:srgbClr val="E6EBFA"/>
          </a:solidFill>
          <a:ln>
            <a:solidFill>
              <a:srgbClr val="AAB6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200">
                <a:solidFill>
                  <a:srgbClr val="122D4E"/>
                </a:solidFill>
              </a:defRPr>
            </a:pPr>
            <a:r>
              <a:t>Field</a:t>
            </a:r>
          </a:p>
          <a:p>
            <a:pPr algn="ctr">
              <a:defRPr sz="950">
                <a:solidFill>
                  <a:srgbClr val="232D37"/>
                </a:solidFill>
              </a:defRPr>
            </a:pPr>
            <a:r>
              <a:t>Crane set, connect,</a:t>
            </a:r>
            <a:br/>
            <a:r>
              <a:t>final MEP, turnover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0149839" y="1371600"/>
            <a:ext cx="1783080" cy="3200400"/>
          </a:xfrm>
          <a:prstGeom prst="roundRect">
            <a:avLst/>
          </a:prstGeom>
          <a:solidFill>
            <a:srgbClr val="F0E6F2"/>
          </a:solidFill>
          <a:ln>
            <a:solidFill>
              <a:srgbClr val="AAB6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200">
                <a:solidFill>
                  <a:srgbClr val="122D4E"/>
                </a:solidFill>
              </a:defRPr>
            </a:pPr>
            <a:r>
              <a:t>Management</a:t>
            </a:r>
          </a:p>
          <a:p>
            <a:pPr algn="ctr">
              <a:defRPr sz="950">
                <a:solidFill>
                  <a:srgbClr val="232D37"/>
                </a:solidFill>
              </a:defRPr>
            </a:pPr>
            <a:r>
              <a:t>Lease-up, stabilization,</a:t>
            </a:r>
            <a:br/>
            <a:r>
              <a:t>HUD readiness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02920" y="4754880"/>
            <a:ext cx="11155680" cy="1737360"/>
          </a:xfrm>
          <a:prstGeom prst="roundRect">
            <a:avLst/>
          </a:prstGeom>
          <a:solidFill>
            <a:srgbClr val="E8F0FA"/>
          </a:solidFill>
          <a:ln>
            <a:solidFill>
              <a:srgbClr val="AAB9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300">
                <a:solidFill>
                  <a:srgbClr val="122D4E"/>
                </a:solidFill>
              </a:defRPr>
            </a:pPr>
            <a:r>
              <a:t>Operating Rule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Each update ends with: Decision needed + owner + due date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Every handoff includes checklist, open items, financial status, and next milestone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9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228600"/>
            <a:ext cx="1133856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D4E"/>
                </a:solidFill>
              </a:defRPr>
            </a:pPr>
            <a:r>
              <a:t>Chapter 03 — Financial Controls &amp; Approval Matrix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1234440"/>
            <a:ext cx="5669280" cy="2286000"/>
          </a:xfrm>
          <a:prstGeom prst="roundRect">
            <a:avLst/>
          </a:prstGeom>
          <a:solidFill>
            <a:srgbClr val="E8F0FA"/>
          </a:solidFill>
          <a:ln>
            <a:solidFill>
              <a:srgbClr val="AAB9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300">
                <a:solidFill>
                  <a:srgbClr val="122D4E"/>
                </a:solidFill>
              </a:defRPr>
            </a:pPr>
            <a:r>
              <a:t>Control Layers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Entity-specific chart of accounts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Intercompany transfer policy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Weekly cash/AP/AR/WIP reconciliation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Monthly close + quarterly tax planning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355080" y="1234440"/>
            <a:ext cx="5349240" cy="2286000"/>
          </a:xfrm>
          <a:prstGeom prst="roundRect">
            <a:avLst/>
          </a:prstGeom>
          <a:solidFill>
            <a:srgbClr val="E8F0FA"/>
          </a:solidFill>
          <a:ln>
            <a:solidFill>
              <a:srgbClr val="AAB9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300">
                <a:solidFill>
                  <a:srgbClr val="122D4E"/>
                </a:solidFill>
              </a:defRPr>
            </a:pPr>
            <a:r>
              <a:t>Weekly Finance Packet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Consolidated cash report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Development / Plant / Management snapshots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Draw status + covenant watchlist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Variance summary + required decisions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3749039"/>
            <a:ext cx="5532120" cy="457200"/>
          </a:xfrm>
          <a:prstGeom prst="rect">
            <a:avLst/>
          </a:prstGeom>
          <a:solidFill>
            <a:srgbClr val="122D4E"/>
          </a:solidFill>
          <a:ln>
            <a:solidFill>
              <a:srgbClr val="122D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100">
                <a:solidFill>
                  <a:srgbClr val="FFFFFF"/>
                </a:solidFill>
              </a:defRPr>
            </a:pPr>
            <a:r>
              <a:t>Threshold</a:t>
            </a:r>
          </a:p>
        </p:txBody>
      </p:sp>
      <p:sp>
        <p:nvSpPr>
          <p:cNvPr id="7" name="Rectangle 6"/>
          <p:cNvSpPr/>
          <p:nvPr/>
        </p:nvSpPr>
        <p:spPr>
          <a:xfrm>
            <a:off x="6080759" y="3749039"/>
            <a:ext cx="5532120" cy="457200"/>
          </a:xfrm>
          <a:prstGeom prst="rect">
            <a:avLst/>
          </a:prstGeom>
          <a:solidFill>
            <a:srgbClr val="122D4E"/>
          </a:solidFill>
          <a:ln>
            <a:solidFill>
              <a:srgbClr val="122D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100">
                <a:solidFill>
                  <a:srgbClr val="FFFFFF"/>
                </a:solidFill>
              </a:defRPr>
            </a:pPr>
            <a:r>
              <a:t>Approvals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" y="4206240"/>
            <a:ext cx="5532120" cy="502920"/>
          </a:xfrm>
          <a:prstGeom prst="rect">
            <a:avLst/>
          </a:prstGeom>
          <a:solidFill>
            <a:srgbClr val="F5F8FC"/>
          </a:solidFill>
          <a:ln>
            <a:solidFill>
              <a:srgbClr val="B9C6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>
                <a:solidFill>
                  <a:srgbClr val="232D37"/>
                </a:solidFill>
              </a:defRPr>
            </a:pPr>
            <a:r>
              <a:t>$0–$25k</a:t>
            </a:r>
          </a:p>
        </p:txBody>
      </p:sp>
      <p:sp>
        <p:nvSpPr>
          <p:cNvPr id="9" name="Rectangle 8"/>
          <p:cNvSpPr/>
          <p:nvPr/>
        </p:nvSpPr>
        <p:spPr>
          <a:xfrm>
            <a:off x="6080759" y="4206240"/>
            <a:ext cx="5532120" cy="502920"/>
          </a:xfrm>
          <a:prstGeom prst="rect">
            <a:avLst/>
          </a:prstGeom>
          <a:solidFill>
            <a:srgbClr val="F5F8FC"/>
          </a:solidFill>
          <a:ln>
            <a:solidFill>
              <a:srgbClr val="B9C6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>
                <a:solidFill>
                  <a:srgbClr val="232D37"/>
                </a:solidFill>
              </a:defRPr>
            </a:pPr>
            <a:r>
              <a:t>Division Lead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" y="4709159"/>
            <a:ext cx="5532120" cy="502920"/>
          </a:xfrm>
          <a:prstGeom prst="rect">
            <a:avLst/>
          </a:prstGeom>
          <a:solidFill>
            <a:srgbClr val="E9F0F8"/>
          </a:solidFill>
          <a:ln>
            <a:solidFill>
              <a:srgbClr val="B9C6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>
                <a:solidFill>
                  <a:srgbClr val="232D37"/>
                </a:solidFill>
              </a:defRPr>
            </a:pPr>
            <a:r>
              <a:t>$25k–$100k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0759" y="4709159"/>
            <a:ext cx="5532120" cy="502920"/>
          </a:xfrm>
          <a:prstGeom prst="rect">
            <a:avLst/>
          </a:prstGeom>
          <a:solidFill>
            <a:srgbClr val="E9F0F8"/>
          </a:solidFill>
          <a:ln>
            <a:solidFill>
              <a:srgbClr val="B9C6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>
                <a:solidFill>
                  <a:srgbClr val="232D37"/>
                </a:solidFill>
              </a:defRPr>
            </a:pPr>
            <a:r>
              <a:t>Division Lead + Finance/CPA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5212079"/>
            <a:ext cx="5532120" cy="502920"/>
          </a:xfrm>
          <a:prstGeom prst="rect">
            <a:avLst/>
          </a:prstGeom>
          <a:solidFill>
            <a:srgbClr val="F5F8FC"/>
          </a:solidFill>
          <a:ln>
            <a:solidFill>
              <a:srgbClr val="B9C6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>
                <a:solidFill>
                  <a:srgbClr val="232D37"/>
                </a:solidFill>
              </a:defRPr>
            </a:pPr>
            <a:r>
              <a:t>$100k–$500k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80759" y="5212079"/>
            <a:ext cx="5532120" cy="502920"/>
          </a:xfrm>
          <a:prstGeom prst="rect">
            <a:avLst/>
          </a:prstGeom>
          <a:solidFill>
            <a:srgbClr val="F5F8FC"/>
          </a:solidFill>
          <a:ln>
            <a:solidFill>
              <a:srgbClr val="B9C6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>
                <a:solidFill>
                  <a:srgbClr val="232D37"/>
                </a:solidFill>
              </a:defRPr>
            </a:pPr>
            <a:r>
              <a:t>Exec + Finance/CPA (+Legal as needed)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" y="5715000"/>
            <a:ext cx="5532120" cy="502920"/>
          </a:xfrm>
          <a:prstGeom prst="rect">
            <a:avLst/>
          </a:prstGeom>
          <a:solidFill>
            <a:srgbClr val="E9F0F8"/>
          </a:solidFill>
          <a:ln>
            <a:solidFill>
              <a:srgbClr val="B9C6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>
                <a:solidFill>
                  <a:srgbClr val="232D37"/>
                </a:solidFill>
              </a:defRPr>
            </a:pPr>
            <a:r>
              <a:t>$500k+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080759" y="5715000"/>
            <a:ext cx="5532120" cy="502920"/>
          </a:xfrm>
          <a:prstGeom prst="rect">
            <a:avLst/>
          </a:prstGeom>
          <a:solidFill>
            <a:srgbClr val="E9F0F8"/>
          </a:solidFill>
          <a:ln>
            <a:solidFill>
              <a:srgbClr val="B9C6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>
                <a:solidFill>
                  <a:srgbClr val="232D37"/>
                </a:solidFill>
              </a:defRPr>
            </a:pPr>
            <a:r>
              <a:t>Executive + Board-notified/approved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9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228600"/>
            <a:ext cx="1133856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22D4E"/>
                </a:solidFill>
              </a:defRPr>
            </a:pPr>
            <a:r>
              <a:t>Next Draft Modules (Ready to Build)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371600"/>
            <a:ext cx="5394960" cy="4389120"/>
          </a:xfrm>
          <a:prstGeom prst="roundRect">
            <a:avLst/>
          </a:prstGeom>
          <a:solidFill>
            <a:srgbClr val="E8F0FA"/>
          </a:solidFill>
          <a:ln>
            <a:solidFill>
              <a:srgbClr val="AAB9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300">
                <a:solidFill>
                  <a:srgbClr val="122D4E"/>
                </a:solidFill>
              </a:defRPr>
            </a:pPr>
            <a:r>
              <a:t>Next Chapters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04 Plant &amp; Automation Transition SOP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05 Development / Construction Workflow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06 Lease-up to HUD Takeout Workflow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07 Vendor + Procurement SOP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08 Reporting Cadence (Owner/Lender/Internal)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172200" y="1371600"/>
            <a:ext cx="5394960" cy="4389120"/>
          </a:xfrm>
          <a:prstGeom prst="roundRect">
            <a:avLst/>
          </a:prstGeom>
          <a:solidFill>
            <a:srgbClr val="E8F0FA"/>
          </a:solidFill>
          <a:ln>
            <a:solidFill>
              <a:srgbClr val="AAB9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300">
                <a:solidFill>
                  <a:srgbClr val="122D4E"/>
                </a:solidFill>
              </a:defRPr>
            </a:pPr>
            <a:r>
              <a:t>What I Need From You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Confirm approval thresholds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Confirm exact weekly report recipients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Confirm legal/refi checklist owner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Confirm plant automation milestones</a:t>
            </a:r>
          </a:p>
          <a:p>
            <a:pPr>
              <a:defRPr sz="1050">
                <a:solidFill>
                  <a:srgbClr val="232D37"/>
                </a:solidFill>
              </a:defRPr>
            </a:pPr>
            <a:r>
              <a:t>Confirm board packet format preference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